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77" r:id="rId2"/>
    <p:sldId id="311" r:id="rId3"/>
    <p:sldId id="312" r:id="rId4"/>
    <p:sldId id="327" r:id="rId5"/>
    <p:sldId id="313" r:id="rId6"/>
    <p:sldId id="326" r:id="rId7"/>
    <p:sldId id="314" r:id="rId8"/>
    <p:sldId id="325" r:id="rId9"/>
    <p:sldId id="322" r:id="rId10"/>
    <p:sldId id="315" r:id="rId11"/>
    <p:sldId id="323" r:id="rId12"/>
    <p:sldId id="324" r:id="rId13"/>
    <p:sldId id="316" r:id="rId14"/>
    <p:sldId id="318" r:id="rId15"/>
    <p:sldId id="321" r:id="rId16"/>
    <p:sldId id="328" r:id="rId17"/>
  </p:sldIdLst>
  <p:sldSz cx="9144000" cy="6858000" type="screen4x3"/>
  <p:notesSz cx="6858000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754" autoAdjust="0"/>
    <p:restoredTop sz="94681" autoAdjust="0"/>
  </p:normalViewPr>
  <p:slideViewPr>
    <p:cSldViewPr>
      <p:cViewPr varScale="1">
        <p:scale>
          <a:sx n="154" d="100"/>
          <a:sy n="154" d="100"/>
        </p:scale>
        <p:origin x="-234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81C4297-4D36-44A8-8287-1E36FB4F86D9}" type="datetimeFigureOut">
              <a:rPr lang="en-GB"/>
              <a:pPr>
                <a:defRPr/>
              </a:pPr>
              <a:t>09/09/2015</a:t>
            </a:fld>
            <a:endParaRPr lang="en-GB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306"/>
            <a:ext cx="29718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430306"/>
            <a:ext cx="29718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EFF5586-0DC4-4BC4-AABF-A08F5583EC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312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FDBC4D20-B3BF-4A16-862D-2BBBB5EF1112}" type="datetimeFigureOut">
              <a:rPr lang="en-US"/>
              <a:pPr>
                <a:defRPr/>
              </a:pPr>
              <a:t>09/09/2015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15153"/>
            <a:ext cx="548640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7AD80C54-8D4C-4C2C-BD3C-A849FE372C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1412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D5421A-E030-4E63-A6F6-93ACC9BE690A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472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6F91EB-8056-4A57-B8A8-1323CD86E9BD}" type="datetimeFigureOut">
              <a:rPr lang="en-US"/>
              <a:pPr>
                <a:defRPr/>
              </a:pPr>
              <a:t>09/09/2015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214EC7-ED26-4FFA-BE42-D9D098AAC8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9D12B-1E3B-402E-8C61-B0C2EA63B1A1}" type="datetimeFigureOut">
              <a:rPr lang="en-US"/>
              <a:pPr>
                <a:defRPr/>
              </a:pPr>
              <a:t>09/09/2015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ED35B-97B0-4A0C-BE90-22FCD7C0EB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EBA081-C170-444C-85C9-39A6EE1AE483}" type="datetimeFigureOut">
              <a:rPr lang="en-US"/>
              <a:pPr>
                <a:defRPr/>
              </a:pPr>
              <a:t>09/09/2015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8F3A29-0DBF-47F4-962C-22AD3FCDBF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AAD35-5E30-4A2A-8C79-C3F3AE1B4A19}" type="datetimeFigureOut">
              <a:rPr lang="en-US"/>
              <a:pPr>
                <a:defRPr/>
              </a:pPr>
              <a:t>09/09/2015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59DB7-3555-4929-AAC2-99BDE1005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D9F7F-C852-4B6F-B708-BDDB09289D39}" type="datetimeFigureOut">
              <a:rPr lang="en-US"/>
              <a:pPr>
                <a:defRPr/>
              </a:pPr>
              <a:t>09/09/2015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4D041-350C-43C9-9BE8-E8E75181D7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522F4-079F-4886-941B-83B82D316D1E}" type="datetimeFigureOut">
              <a:rPr lang="en-US"/>
              <a:pPr>
                <a:defRPr/>
              </a:pPr>
              <a:t>09/09/2015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C7AD0-1A73-4C0D-911C-B98FCD900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A69F5-F8E5-4549-9EB7-0ACC5FA8E59D}" type="datetimeFigureOut">
              <a:rPr lang="en-US"/>
              <a:pPr>
                <a:defRPr/>
              </a:pPr>
              <a:t>09/09/2015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77729F-14FF-4569-8161-4F2F6F5B64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31D274-A671-4C13-956A-F8FA6176F035}" type="datetimeFigureOut">
              <a:rPr lang="en-US"/>
              <a:pPr>
                <a:defRPr/>
              </a:pPr>
              <a:t>09/09/2015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E8871E-A5DD-4626-A6D8-25EDB7FD20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90AA8-0B5D-491A-96AB-6DAC102E5C01}" type="datetimeFigureOut">
              <a:rPr lang="en-US"/>
              <a:pPr>
                <a:defRPr/>
              </a:pPr>
              <a:t>09/09/2015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9D0FC-270E-4EA5-B5FC-B359CCB432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E55EA7-95F8-4F32-9419-AD6326F2F3C2}" type="datetimeFigureOut">
              <a:rPr lang="en-US"/>
              <a:pPr>
                <a:defRPr/>
              </a:pPr>
              <a:t>09/09/2015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EA201C-1DA5-4B9A-AB01-C7D5A584EA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D6D1F-5B96-4E9A-9C86-1D9E1E85ECCF}" type="datetimeFigureOut">
              <a:rPr lang="en-US"/>
              <a:pPr>
                <a:defRPr/>
              </a:pPr>
              <a:t>09/09/2015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A8E0C6-77DA-4918-8F25-340017E282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2AEDB78-84D6-4FF0-9918-B900A741D1DD}" type="datetimeFigureOut">
              <a:rPr lang="en-US"/>
              <a:pPr>
                <a:defRPr/>
              </a:pPr>
              <a:t>09/09/2015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6DD395A-F410-417E-A077-FF16082B1F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/>
          <p:cNvPicPr>
            <a:picLocks noChangeAspect="1"/>
          </p:cNvPicPr>
          <p:nvPr userDrawn="1"/>
        </p:nvPicPr>
        <p:blipFill>
          <a:blip r:embed="rId13" cstate="print"/>
          <a:srcRect l="12552" r="12753" b="3606"/>
          <a:stretch>
            <a:fillRect/>
          </a:stretch>
        </p:blipFill>
        <p:spPr bwMode="auto">
          <a:xfrm>
            <a:off x="219075" y="150813"/>
            <a:ext cx="627063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snezana.marusic@mtt.gov.rs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CS" sz="2800" b="1" dirty="0" smtClean="0">
                <a:solidFill>
                  <a:srgbClr val="0070C0"/>
                </a:solidFill>
                <a:latin typeface="Cambria" pitchFamily="18" charset="0"/>
              </a:rPr>
              <a:t>Нацрт закона о информационој безбедности</a:t>
            </a:r>
            <a:r>
              <a:rPr lang="en-US" sz="2800" b="1" dirty="0">
                <a:solidFill>
                  <a:srgbClr val="0070C0"/>
                </a:solidFill>
                <a:latin typeface="Cambria" pitchFamily="18" charset="0"/>
              </a:rPr>
              <a:t/>
            </a:r>
            <a:br>
              <a:rPr lang="en-US" sz="2800" b="1" dirty="0">
                <a:solidFill>
                  <a:srgbClr val="0070C0"/>
                </a:solidFill>
                <a:latin typeface="Cambria" pitchFamily="18" charset="0"/>
              </a:rPr>
            </a:br>
            <a:r>
              <a:rPr lang="sr-Cyrl-CS" sz="2800" dirty="0" smtClean="0">
                <a:latin typeface="Times New Roman" pitchFamily="18" charset="0"/>
              </a:rPr>
              <a:t/>
            </a:r>
            <a:br>
              <a:rPr lang="sr-Cyrl-CS" sz="2800" dirty="0" smtClean="0">
                <a:latin typeface="Times New Roman" pitchFamily="18" charset="0"/>
              </a:rPr>
            </a:br>
            <a:endParaRPr lang="sr-Cyrl-CS" sz="2800" dirty="0" smtClean="0">
              <a:latin typeface="Times New Roman" pitchFamily="18" charset="0"/>
            </a:endParaRPr>
          </a:p>
        </p:txBody>
      </p:sp>
      <p:sp>
        <p:nvSpPr>
          <p:cNvPr id="2051" name="Rectangle 5"/>
          <p:cNvSpPr>
            <a:spLocks noGrp="1"/>
          </p:cNvSpPr>
          <p:nvPr>
            <p:ph type="subTitle" idx="1"/>
          </p:nvPr>
        </p:nvSpPr>
        <p:spPr>
          <a:xfrm>
            <a:off x="0" y="5105400"/>
            <a:ext cx="9144000" cy="533400"/>
          </a:xfrm>
        </p:spPr>
        <p:txBody>
          <a:bodyPr/>
          <a:lstStyle/>
          <a:p>
            <a:pPr lvl="1">
              <a:lnSpc>
                <a:spcPct val="80000"/>
              </a:lnSpc>
            </a:pPr>
            <a:r>
              <a:rPr lang="x-none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Министарство трговине, туризма и телекомуникација </a:t>
            </a:r>
            <a:endParaRPr lang="x-none" sz="18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lvl="1">
              <a:lnSpc>
                <a:spcPct val="80000"/>
              </a:lnSpc>
            </a:pPr>
            <a:r>
              <a:rPr lang="x-none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Београд, 10.09.2015.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z="2800" dirty="0" smtClean="0"/>
              <a:t>Безбедносне мере у ИКТ системима у РС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spcBef>
                <a:spcPts val="2000"/>
              </a:spcBef>
            </a:pPr>
            <a:r>
              <a:rPr lang="x-none" sz="2400" dirty="0" smtClean="0"/>
              <a:t>Ради очувања безбедности ИКТ система од посебног значаја у РС, потребно је да се у њима предузму </a:t>
            </a:r>
            <a:r>
              <a:rPr lang="x-none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адекватне техничке и организационе мере, </a:t>
            </a:r>
            <a:r>
              <a:rPr lang="x-none" sz="2400" dirty="0" smtClean="0"/>
              <a:t>којима се обезбеђује превенција </a:t>
            </a:r>
            <a:r>
              <a:rPr lang="x-none" sz="2400" dirty="0"/>
              <a:t>од настанка инцидената, </a:t>
            </a:r>
            <a:r>
              <a:rPr lang="x-none" sz="2400" dirty="0" smtClean="0"/>
              <a:t>као и </a:t>
            </a:r>
            <a:r>
              <a:rPr lang="x-none" sz="2400" dirty="0"/>
              <a:t>превенција и </a:t>
            </a:r>
            <a:r>
              <a:rPr lang="x-none" sz="2400" dirty="0" err="1"/>
              <a:t>минимизација</a:t>
            </a:r>
            <a:r>
              <a:rPr lang="x-none" sz="2400" dirty="0"/>
              <a:t> штете од инцидената који угрожавају вршење надлежности и обављање </a:t>
            </a:r>
            <a:r>
              <a:rPr lang="x-none" sz="2400" dirty="0" smtClean="0"/>
              <a:t>делатности. </a:t>
            </a:r>
          </a:p>
          <a:p>
            <a:pPr algn="just">
              <a:spcBef>
                <a:spcPts val="2000"/>
              </a:spcBef>
            </a:pPr>
            <a:r>
              <a:rPr lang="x-none" sz="2400" dirty="0" smtClean="0"/>
              <a:t>Оператори ИКТ система од посебног значаја треба да донесу </a:t>
            </a:r>
            <a:r>
              <a:rPr lang="x-none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акт о безбедности ИКТ система </a:t>
            </a:r>
            <a:r>
              <a:rPr lang="x-none" sz="2400" dirty="0" smtClean="0"/>
              <a:t>којим се одређују мере заштите ИКТ система, а нарочито принципи, начин и процедуре постизања и одржавања адекватног нивоа безбедности овог система. </a:t>
            </a:r>
          </a:p>
          <a:p>
            <a:pPr>
              <a:spcBef>
                <a:spcPts val="2000"/>
              </a:spcBef>
            </a:pPr>
            <a:endParaRPr lang="x-none" sz="2400" dirty="0" smtClean="0"/>
          </a:p>
        </p:txBody>
      </p:sp>
    </p:spTree>
    <p:extLst>
      <p:ext uri="{BB962C8B-B14F-4D97-AF65-F5344CB8AC3E}">
        <p14:creationId xmlns:p14="http://schemas.microsoft.com/office/powerpoint/2010/main" val="9809920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z="2800" dirty="0" smtClean="0"/>
              <a:t>Надлежни орган </a:t>
            </a:r>
            <a:br>
              <a:rPr lang="x-none" sz="2800" dirty="0" smtClean="0"/>
            </a:br>
            <a:r>
              <a:rPr lang="x-none" sz="2800" dirty="0" smtClean="0"/>
              <a:t>за безбедност ИКТ система у РС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x-none" sz="2400" dirty="0" smtClean="0"/>
          </a:p>
          <a:p>
            <a:pPr algn="just"/>
            <a:r>
              <a:rPr lang="x-none" sz="2400" dirty="0" smtClean="0"/>
              <a:t>Надлежни орган за безбедност ИКТ система у Републици Србији је министарство надлежно за послове информационог друштва. </a:t>
            </a:r>
          </a:p>
          <a:p>
            <a:pPr marL="0" indent="0" algn="just">
              <a:buNone/>
            </a:pPr>
            <a:endParaRPr lang="x-none" sz="2400" dirty="0" smtClean="0"/>
          </a:p>
          <a:p>
            <a:pPr algn="just"/>
            <a:r>
              <a:rPr lang="x-none" sz="2400" dirty="0" smtClean="0"/>
              <a:t>Закон о министарствима: </a:t>
            </a:r>
            <a:r>
              <a:rPr lang="x-none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Министарство трговине, туризма и телекомуникација</a:t>
            </a:r>
            <a:r>
              <a:rPr lang="x-none" sz="2400" dirty="0" smtClean="0"/>
              <a:t> обавља послове државне управе у области информационог друштва који се односе на информациону безбедност. </a:t>
            </a:r>
          </a:p>
        </p:txBody>
      </p:sp>
    </p:spTree>
    <p:extLst>
      <p:ext uri="{BB962C8B-B14F-4D97-AF65-F5344CB8AC3E}">
        <p14:creationId xmlns:p14="http://schemas.microsoft.com/office/powerpoint/2010/main" val="33520235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z="2800" dirty="0" smtClean="0"/>
              <a:t>Послови Надлежног органа за безбедност </a:t>
            </a:r>
            <a:br>
              <a:rPr lang="x-none" sz="2800" dirty="0" smtClean="0"/>
            </a:br>
            <a:r>
              <a:rPr lang="x-none" sz="2800" dirty="0" smtClean="0"/>
              <a:t>ИКТ система у РС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x-none" sz="2400" dirty="0">
                <a:solidFill>
                  <a:prstClr val="black"/>
                </a:solidFill>
              </a:rPr>
              <a:t>Надлежни орган: </a:t>
            </a:r>
            <a:endParaRPr lang="x-none" sz="2400" dirty="0" smtClean="0">
              <a:solidFill>
                <a:prstClr val="black"/>
              </a:solidFill>
            </a:endParaRPr>
          </a:p>
          <a:p>
            <a:pPr lvl="0" algn="just"/>
            <a:endParaRPr lang="x-none" sz="800" dirty="0">
              <a:solidFill>
                <a:prstClr val="black"/>
              </a:solidFill>
            </a:endParaRPr>
          </a:p>
          <a:p>
            <a:pPr lvl="0" algn="just">
              <a:buFont typeface="Courier New" panose="02070309020205020404" pitchFamily="49" charset="0"/>
              <a:buChar char="o"/>
            </a:pPr>
            <a:r>
              <a:rPr lang="x-none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предлаже подзаконске акте </a:t>
            </a:r>
            <a:r>
              <a:rPr lang="x-none" sz="2000" dirty="0">
                <a:solidFill>
                  <a:prstClr val="black"/>
                </a:solidFill>
              </a:rPr>
              <a:t>којима се извршавају одредбе закона о безбедности ИКТ система од посебног </a:t>
            </a:r>
            <a:r>
              <a:rPr lang="x-none" sz="2000" dirty="0" smtClean="0">
                <a:solidFill>
                  <a:prstClr val="black"/>
                </a:solidFill>
              </a:rPr>
              <a:t>значаја, начин </a:t>
            </a:r>
            <a:r>
              <a:rPr lang="x-none" sz="2000" dirty="0">
                <a:solidFill>
                  <a:prstClr val="black"/>
                </a:solidFill>
              </a:rPr>
              <a:t>рада Националног </a:t>
            </a:r>
            <a:r>
              <a:rPr lang="x-none" sz="2000" dirty="0" smtClean="0">
                <a:solidFill>
                  <a:prstClr val="black"/>
                </a:solidFill>
              </a:rPr>
              <a:t>ЦЕРТ-а и мере заштите ИКТ система у републичким органима</a:t>
            </a:r>
          </a:p>
          <a:p>
            <a:pPr lvl="0" algn="just">
              <a:buFont typeface="Courier New" panose="02070309020205020404" pitchFamily="49" charset="0"/>
              <a:buChar char="o"/>
            </a:pPr>
            <a:endParaRPr lang="x-none" sz="800" dirty="0" smtClean="0">
              <a:solidFill>
                <a:prstClr val="black"/>
              </a:solidFill>
            </a:endParaRPr>
          </a:p>
          <a:p>
            <a:pPr lvl="0" algn="just">
              <a:buFont typeface="Courier New" panose="02070309020205020404" pitchFamily="49" charset="0"/>
              <a:buChar char="o"/>
            </a:pPr>
            <a:r>
              <a:rPr lang="x-none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прима обавештења о инцидентима </a:t>
            </a:r>
            <a:r>
              <a:rPr lang="x-none" sz="2000" dirty="0" smtClean="0">
                <a:solidFill>
                  <a:prstClr val="black"/>
                </a:solidFill>
              </a:rPr>
              <a:t>у ИКТ системима који могу да имају значајан утицај на нарушавање информационе безбедности </a:t>
            </a:r>
          </a:p>
          <a:p>
            <a:pPr lvl="0" algn="just">
              <a:buFont typeface="Courier New" panose="02070309020205020404" pitchFamily="49" charset="0"/>
              <a:buChar char="o"/>
            </a:pPr>
            <a:endParaRPr lang="x-none" sz="800" dirty="0" smtClean="0">
              <a:solidFill>
                <a:prstClr val="black"/>
              </a:solidFill>
            </a:endParaRPr>
          </a:p>
          <a:p>
            <a:pPr lvl="0" algn="just">
              <a:buFont typeface="Courier New" panose="02070309020205020404" pitchFamily="49" charset="0"/>
              <a:buChar char="o"/>
            </a:pPr>
            <a:r>
              <a:rPr lang="x-none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успоставља међународну сарадњу </a:t>
            </a:r>
            <a:r>
              <a:rPr lang="x-none" sz="2000" dirty="0" smtClean="0">
                <a:solidFill>
                  <a:prstClr val="black"/>
                </a:solidFill>
              </a:rPr>
              <a:t>на пољу безбедности ИКТ система, а поготово у погледу пружања раних упозорења о ризицима и инцидентима</a:t>
            </a:r>
          </a:p>
          <a:p>
            <a:pPr lvl="0" algn="just">
              <a:buFont typeface="Courier New" panose="02070309020205020404" pitchFamily="49" charset="0"/>
              <a:buChar char="o"/>
            </a:pPr>
            <a:endParaRPr lang="x-none" sz="800" dirty="0">
              <a:solidFill>
                <a:prstClr val="black"/>
              </a:solidFill>
            </a:endParaRPr>
          </a:p>
          <a:p>
            <a:pPr lvl="0" algn="just">
              <a:buFont typeface="Courier New" panose="02070309020205020404" pitchFamily="49" charset="0"/>
              <a:buChar char="o"/>
            </a:pPr>
            <a:r>
              <a:rPr lang="x-none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врши инспекцијски надзор </a:t>
            </a:r>
            <a:r>
              <a:rPr lang="x-none" sz="2000" dirty="0">
                <a:solidFill>
                  <a:prstClr val="black"/>
                </a:solidFill>
              </a:rPr>
              <a:t>над применом </a:t>
            </a:r>
            <a:r>
              <a:rPr lang="x-none" sz="2000" dirty="0" smtClean="0">
                <a:solidFill>
                  <a:prstClr val="black"/>
                </a:solidFill>
              </a:rPr>
              <a:t>закона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83353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382000" cy="1143000"/>
          </a:xfrm>
        </p:spPr>
        <p:txBody>
          <a:bodyPr/>
          <a:lstStyle/>
          <a:p>
            <a:r>
              <a:rPr lang="x-none" sz="2800" dirty="0" smtClean="0"/>
              <a:t>Национални центар </a:t>
            </a:r>
            <a:br>
              <a:rPr lang="x-none" sz="2800" dirty="0" smtClean="0"/>
            </a:br>
            <a:r>
              <a:rPr lang="x-none" sz="2800" dirty="0" smtClean="0"/>
              <a:t>за превенцију безбедносних ризика у ИКТ системима </a:t>
            </a:r>
            <a:r>
              <a:rPr lang="x-none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Национални ЦЕРТ</a:t>
            </a:r>
            <a:endParaRPr lang="en-US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763000" cy="4648200"/>
          </a:xfrm>
        </p:spPr>
        <p:txBody>
          <a:bodyPr/>
          <a:lstStyle/>
          <a:p>
            <a:r>
              <a:rPr lang="x-none" sz="2000" dirty="0" smtClean="0"/>
              <a:t>Обављање послова координације превенције и заштите од безбедносних ризика у ИКТ системима на националном нивоу</a:t>
            </a:r>
          </a:p>
          <a:p>
            <a:endParaRPr lang="x-none" sz="800" dirty="0" smtClean="0"/>
          </a:p>
          <a:p>
            <a:r>
              <a:rPr lang="x-none" sz="2000" dirty="0" smtClean="0"/>
              <a:t>Праћење стања на националном нивоу </a:t>
            </a:r>
          </a:p>
          <a:p>
            <a:endParaRPr lang="x-none" sz="800" dirty="0" smtClean="0"/>
          </a:p>
          <a:p>
            <a:r>
              <a:rPr lang="x-none" sz="2000" dirty="0" smtClean="0"/>
              <a:t>Пружање раних упозорења, најава и информисање</a:t>
            </a:r>
          </a:p>
          <a:p>
            <a:endParaRPr lang="x-none" sz="800" dirty="0" smtClean="0"/>
          </a:p>
          <a:p>
            <a:r>
              <a:rPr lang="x-none" sz="2000" dirty="0" smtClean="0"/>
              <a:t>Савети на основу расположивих информација</a:t>
            </a:r>
          </a:p>
          <a:p>
            <a:endParaRPr lang="x-none" sz="800" dirty="0" smtClean="0"/>
          </a:p>
          <a:p>
            <a:r>
              <a:rPr lang="x-none" sz="2000" dirty="0" smtClean="0"/>
              <a:t>Континуирано праћење анализа ризика и инцидената</a:t>
            </a:r>
          </a:p>
          <a:p>
            <a:endParaRPr lang="x-none" sz="800" dirty="0" smtClean="0"/>
          </a:p>
          <a:p>
            <a:r>
              <a:rPr lang="x-none" sz="2000" dirty="0" smtClean="0"/>
              <a:t>Подизање свести код грађана, привредних субјеката ти органа јавне власти о значају информационе безбедности </a:t>
            </a:r>
          </a:p>
          <a:p>
            <a:endParaRPr lang="x-none" sz="800" dirty="0" smtClean="0"/>
          </a:p>
          <a:p>
            <a:r>
              <a:rPr lang="x-none" sz="2000" dirty="0" smtClean="0"/>
              <a:t>Промовисање усвајања и коришћења прописаних и стандардизованих правила </a:t>
            </a:r>
            <a:endParaRPr lang="x-none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7865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z="2800" dirty="0" smtClean="0"/>
              <a:t>ЦЕРТ републичких органа и </a:t>
            </a:r>
            <a:br>
              <a:rPr lang="x-none" sz="2800" dirty="0" smtClean="0"/>
            </a:br>
            <a:r>
              <a:rPr lang="x-none" sz="2800" dirty="0" smtClean="0"/>
              <a:t>посебни ЦЕРТ-ови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x-none" dirty="0" smtClean="0"/>
          </a:p>
          <a:p>
            <a:r>
              <a:rPr lang="x-none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ЦЕРТ републичких органа </a:t>
            </a:r>
            <a:r>
              <a:rPr lang="x-none" sz="2400" dirty="0" smtClean="0"/>
              <a:t>обавља послове који се односе на заштиту од инцидената у ИКТ системима републичких органа</a:t>
            </a:r>
          </a:p>
          <a:p>
            <a:endParaRPr lang="x-none" sz="2400" dirty="0" smtClean="0"/>
          </a:p>
          <a:p>
            <a:r>
              <a:rPr lang="x-none" sz="2400" dirty="0" smtClean="0"/>
              <a:t>У РС могу да постоје и </a:t>
            </a:r>
            <a:r>
              <a:rPr lang="x-none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посебни ЦЕРТ-ови</a:t>
            </a:r>
            <a:r>
              <a:rPr lang="x-none" sz="2400" dirty="0" smtClean="0"/>
              <a:t>, који сарађују са Националним ЦЕРТ-ом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364329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z="2800" dirty="0" err="1" smtClean="0"/>
              <a:t>Криптобезбедност</a:t>
            </a:r>
            <a:r>
              <a:rPr lang="x-none" sz="2800" dirty="0" smtClean="0"/>
              <a:t> и заштита од КЕМЗ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sz="2400" dirty="0" smtClean="0"/>
              <a:t>Законом се одређује надлежно тело за: </a:t>
            </a:r>
          </a:p>
          <a:p>
            <a:pPr marL="0" indent="0">
              <a:buNone/>
            </a:pPr>
            <a:endParaRPr lang="x-none" sz="2400" dirty="0" smtClean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x-none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одобравање криптографских производа</a:t>
            </a:r>
            <a:r>
              <a:rPr lang="x-none" sz="2000" dirty="0"/>
              <a:t>;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x-none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дистрибуцију криптоматеријала;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x-none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заштиту </a:t>
            </a:r>
            <a:r>
              <a:rPr lang="x-none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 компромитујућег електромагнетног зрачења </a:t>
            </a:r>
            <a:r>
              <a:rPr lang="x-none" sz="2000" dirty="0"/>
              <a:t>(КЕМЗ). </a:t>
            </a:r>
          </a:p>
          <a:p>
            <a:pPr marL="1146175" indent="-1146175">
              <a:buNone/>
            </a:pPr>
            <a:endParaRPr lang="x-none" sz="2400" dirty="0" smtClean="0"/>
          </a:p>
          <a:p>
            <a:r>
              <a:rPr lang="x-none" sz="2400" dirty="0" smtClean="0"/>
              <a:t>Уређују се питања примене метода </a:t>
            </a:r>
            <a:r>
              <a:rPr lang="x-none" sz="2400" dirty="0" err="1" smtClean="0"/>
              <a:t>криптозаштите</a:t>
            </a:r>
            <a:r>
              <a:rPr lang="x-none" sz="2400" dirty="0" smtClean="0"/>
              <a:t>, заштите од КЕМЗ и издавање одобрења за криптографски производ.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363770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4"/>
          <p:cNvSpPr>
            <a:spLocks noGrp="1"/>
          </p:cNvSpPr>
          <p:nvPr>
            <p:ph type="ctrTitle"/>
          </p:nvPr>
        </p:nvSpPr>
        <p:spPr>
          <a:xfrm>
            <a:off x="457200" y="5943600"/>
            <a:ext cx="8116018" cy="767451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Cyrl-CS" sz="1800" dirty="0" smtClean="0">
                <a:latin typeface="Times New Roman" pitchFamily="18" charset="0"/>
                <a:cs typeface="Times New Roman" pitchFamily="18" charset="0"/>
              </a:rPr>
              <a:t>Београд 10.септембар 2015.</a:t>
            </a:r>
            <a:r>
              <a:rPr lang="sr-Cyrl-CS" dirty="0" smtClean="0"/>
              <a:t/>
            </a:r>
            <a:br>
              <a:rPr lang="sr-Cyrl-CS" dirty="0" smtClean="0"/>
            </a:br>
            <a:endParaRPr lang="sr-Cyrl-CS" dirty="0" smtClean="0"/>
          </a:p>
        </p:txBody>
      </p:sp>
      <p:sp>
        <p:nvSpPr>
          <p:cNvPr id="2" name="Rectangle 1"/>
          <p:cNvSpPr/>
          <p:nvPr/>
        </p:nvSpPr>
        <p:spPr>
          <a:xfrm>
            <a:off x="1572883" y="2438400"/>
            <a:ext cx="5753819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Cyrl-CS" sz="4000" b="1" dirty="0" smtClean="0">
                <a:solidFill>
                  <a:srgbClr val="0070C0"/>
                </a:solidFill>
                <a:latin typeface="Cambria" pitchFamily="18" charset="0"/>
              </a:rPr>
              <a:t>Хвала на пажњи</a:t>
            </a:r>
            <a:endParaRPr lang="en-US" sz="3600" b="1" dirty="0" smtClean="0">
              <a:solidFill>
                <a:srgbClr val="0070C0"/>
              </a:solidFill>
              <a:latin typeface="Cambria" pitchFamily="18" charset="0"/>
            </a:endParaRPr>
          </a:p>
          <a:p>
            <a:pPr algn="ctr"/>
            <a:endParaRPr lang="en-US" sz="1400" b="1" dirty="0" smtClean="0">
              <a:solidFill>
                <a:srgbClr val="0070C0"/>
              </a:solidFill>
              <a:latin typeface="Cambria" pitchFamily="18" charset="0"/>
            </a:endParaRPr>
          </a:p>
          <a:p>
            <a:pPr algn="ctr"/>
            <a:endParaRPr lang="x-none" sz="1400" b="1" dirty="0" smtClean="0">
              <a:solidFill>
                <a:srgbClr val="0070C0"/>
              </a:solidFill>
              <a:latin typeface="Cambria" pitchFamily="18" charset="0"/>
            </a:endParaRPr>
          </a:p>
          <a:p>
            <a:pPr algn="ctr"/>
            <a:endParaRPr lang="en-US" sz="1400" b="1" dirty="0">
              <a:solidFill>
                <a:srgbClr val="0070C0"/>
              </a:solidFill>
              <a:latin typeface="Cambr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28255" y="295503"/>
            <a:ext cx="71420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Ministarstvo </a:t>
            </a:r>
            <a:r>
              <a:rPr lang="x-none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trgovine, turizma i </a:t>
            </a:r>
            <a:r>
              <a:rPr lang="x-none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telekomunikacija</a:t>
            </a:r>
            <a:endParaRPr lang="x-none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1295401" y="4572000"/>
            <a:ext cx="6324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2000" b="1" dirty="0" smtClean="0">
                <a:solidFill>
                  <a:srgbClr val="0070C0"/>
                </a:solidFill>
                <a:latin typeface="Cambria" pitchFamily="18" charset="0"/>
              </a:rPr>
              <a:t>Сава Савић</a:t>
            </a:r>
          </a:p>
          <a:p>
            <a:pPr algn="ctr"/>
            <a:r>
              <a:rPr lang="sr-Cyrl-CS" dirty="0" smtClean="0">
                <a:latin typeface="Cambria" pitchFamily="18" charset="0"/>
              </a:rPr>
              <a:t>Помоћник министра</a:t>
            </a:r>
            <a:endParaRPr lang="x-none" dirty="0" smtClean="0">
              <a:latin typeface="Cambria" pitchFamily="18" charset="0"/>
            </a:endParaRPr>
          </a:p>
          <a:p>
            <a:pPr algn="ctr"/>
            <a:r>
              <a:rPr lang="sr-Cyrl-CS" dirty="0" smtClean="0">
                <a:latin typeface="Cambria" pitchFamily="18" charset="0"/>
              </a:rPr>
              <a:t>Сектор за информационо друштво</a:t>
            </a:r>
            <a:endParaRPr lang="x-none" dirty="0" smtClean="0">
              <a:latin typeface="Cambria" pitchFamily="18" charset="0"/>
            </a:endParaRPr>
          </a:p>
          <a:p>
            <a:pPr lvl="0" algn="ctr" eaLnBrk="0" hangingPunct="0">
              <a:spcBef>
                <a:spcPts val="0"/>
              </a:spcBef>
            </a:pPr>
            <a:r>
              <a:rPr lang="x-none" sz="1600" dirty="0" err="1">
                <a:solidFill>
                  <a:prstClr val="black"/>
                </a:solidFill>
                <a:latin typeface="Cambria" panose="02040503050406030204" pitchFamily="18" charset="0"/>
                <a:hlinkClick r:id="rId3"/>
              </a:rPr>
              <a:t>s</a:t>
            </a:r>
            <a:r>
              <a:rPr lang="x-none" sz="1600" dirty="0" err="1" smtClean="0">
                <a:solidFill>
                  <a:prstClr val="black"/>
                </a:solidFill>
                <a:latin typeface="Cambria" panose="02040503050406030204" pitchFamily="18" charset="0"/>
                <a:hlinkClick r:id="rId3"/>
              </a:rPr>
              <a:t>ava.savic</a:t>
            </a:r>
            <a:r>
              <a:rPr lang="en-US" sz="1600" dirty="0" smtClean="0">
                <a:solidFill>
                  <a:prstClr val="black"/>
                </a:solidFill>
                <a:latin typeface="Cambria" panose="02040503050406030204" pitchFamily="18" charset="0"/>
                <a:hlinkClick r:id="rId3"/>
              </a:rPr>
              <a:t>@</a:t>
            </a:r>
            <a:r>
              <a:rPr lang="x-none" sz="1600" dirty="0" err="1">
                <a:solidFill>
                  <a:prstClr val="black"/>
                </a:solidFill>
                <a:latin typeface="Cambria" panose="02040503050406030204" pitchFamily="18" charset="0"/>
                <a:hlinkClick r:id="rId3"/>
              </a:rPr>
              <a:t>mtt.go</a:t>
            </a:r>
            <a:r>
              <a:rPr lang="en-US" sz="1600" dirty="0">
                <a:solidFill>
                  <a:prstClr val="black"/>
                </a:solidFill>
                <a:latin typeface="Cambria" panose="02040503050406030204" pitchFamily="18" charset="0"/>
                <a:hlinkClick r:id="rId3"/>
              </a:rPr>
              <a:t>v</a:t>
            </a:r>
            <a:r>
              <a:rPr lang="x-none" sz="1600" dirty="0" smtClean="0">
                <a:solidFill>
                  <a:prstClr val="black"/>
                </a:solidFill>
                <a:latin typeface="Cambria" panose="02040503050406030204" pitchFamily="18" charset="0"/>
                <a:hlinkClick r:id="rId3"/>
              </a:rPr>
              <a:t>.rs</a:t>
            </a:r>
          </a:p>
          <a:p>
            <a:pPr lvl="0" algn="ctr" eaLnBrk="0" hangingPunct="0">
              <a:spcBef>
                <a:spcPts val="0"/>
              </a:spcBef>
            </a:pPr>
            <a:r>
              <a:rPr lang="x-none" sz="1600" dirty="0">
                <a:solidFill>
                  <a:prstClr val="black"/>
                </a:solidFill>
                <a:latin typeface="Cambria" panose="02040503050406030204" pitchFamily="18" charset="0"/>
                <a:hlinkClick r:id="rId3"/>
              </a:rPr>
              <a:t>http</a:t>
            </a:r>
            <a:r>
              <a:rPr lang="x-none" sz="1600" dirty="0" smtClean="0">
                <a:solidFill>
                  <a:prstClr val="black"/>
                </a:solidFill>
                <a:latin typeface="Cambria" panose="02040503050406030204" pitchFamily="18" charset="0"/>
                <a:hlinkClick r:id="rId3"/>
              </a:rPr>
              <a:t>://www.mtt.gov.rs</a:t>
            </a:r>
            <a:r>
              <a:rPr lang="x-none" sz="1600" dirty="0">
                <a:solidFill>
                  <a:prstClr val="black"/>
                </a:solidFill>
                <a:latin typeface="Cambria" panose="02040503050406030204" pitchFamily="18" charset="0"/>
                <a:hlinkClick r:id="rId3"/>
              </a:rPr>
              <a:t>/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50119" y="441032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9551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x-none" sz="2800" dirty="0" smtClean="0"/>
              <a:t>Стратегија </a:t>
            </a:r>
            <a:br>
              <a:rPr lang="x-none" sz="2800" dirty="0" smtClean="0"/>
            </a:br>
            <a:r>
              <a:rPr lang="x-none" sz="2800" dirty="0" smtClean="0"/>
              <a:t>развоја информационог друштва у РС </a:t>
            </a:r>
            <a:br>
              <a:rPr lang="x-none" sz="2800" dirty="0" smtClean="0"/>
            </a:br>
            <a:r>
              <a:rPr lang="x-none" sz="2800" dirty="0" smtClean="0"/>
              <a:t>до 2020. године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r>
              <a:rPr lang="x-none" sz="2400" dirty="0" smtClean="0"/>
              <a:t>Информациона безбедност један од шест стратешких приоритета </a:t>
            </a:r>
          </a:p>
          <a:p>
            <a:r>
              <a:rPr lang="x-none" sz="2400" dirty="0" smtClean="0"/>
              <a:t>У оквиру приоритета информационе безбедности, утврђенa су </a:t>
            </a:r>
            <a:r>
              <a:rPr lang="x-none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четири кључна циља</a:t>
            </a:r>
            <a:r>
              <a:rPr lang="x-none" sz="2400" dirty="0" smtClean="0"/>
              <a:t>: </a:t>
            </a:r>
          </a:p>
          <a:p>
            <a:pPr marL="0" indent="0">
              <a:buNone/>
            </a:pPr>
            <a:endParaRPr lang="x-none" sz="24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ru-RU" sz="2000" dirty="0"/>
              <a:t>Унапређење правног и институционалног оквира за информациону </a:t>
            </a:r>
            <a:r>
              <a:rPr lang="ru-RU" sz="2000" dirty="0" smtClean="0"/>
              <a:t>безбедност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ru-RU" sz="2000" dirty="0" smtClean="0"/>
              <a:t>Заштита критичне информационе инфраструктуре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ru-RU" sz="2000" dirty="0" smtClean="0"/>
              <a:t>Борба против високотехнолошког криминала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ru-RU" sz="2000" dirty="0"/>
              <a:t>Научно-истраживачки и развојни рад у области информационе безбедности</a:t>
            </a:r>
            <a:endParaRPr lang="x-none" sz="2000" dirty="0" smtClean="0"/>
          </a:p>
        </p:txBody>
      </p:sp>
    </p:spTree>
    <p:extLst>
      <p:ext uri="{BB962C8B-B14F-4D97-AF65-F5344CB8AC3E}">
        <p14:creationId xmlns:p14="http://schemas.microsoft.com/office/powerpoint/2010/main" val="37393696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r>
              <a:rPr lang="ru-RU" sz="2800" dirty="0"/>
              <a:t>Унапређење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правног </a:t>
            </a:r>
            <a:r>
              <a:rPr lang="ru-RU" sz="2800" dirty="0"/>
              <a:t>и институционалног оквира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за </a:t>
            </a:r>
            <a:r>
              <a:rPr lang="ru-RU" sz="2800" dirty="0"/>
              <a:t>информациону безбедност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 algn="just"/>
            <a:r>
              <a:rPr lang="x-none" sz="2400" dirty="0" smtClean="0"/>
              <a:t>Према Стратегији развоја информационог друштва:</a:t>
            </a:r>
          </a:p>
          <a:p>
            <a:pPr marL="0" indent="0" algn="just">
              <a:buNone/>
            </a:pPr>
            <a:endParaRPr lang="x-none" sz="2400" dirty="0" smtClean="0"/>
          </a:p>
          <a:p>
            <a:pPr algn="just">
              <a:buFont typeface="Courier New" panose="02070309020205020404" pitchFamily="49" charset="0"/>
              <a:buChar char="o"/>
            </a:pPr>
            <a:r>
              <a:rPr lang="ru-RU" sz="2000" dirty="0"/>
              <a:t>Потребно је </a:t>
            </a:r>
            <a:r>
              <a:rPr lang="ru-RU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донети прописе из области информационе безбедности </a:t>
            </a:r>
            <a:r>
              <a:rPr lang="ru-RU" sz="2000" dirty="0"/>
              <a:t>којима ће се додатно уредити стандарди информационе безбедности, подручја информационе безбедности, као и надлежности и задаци појединих институција у овој области</a:t>
            </a:r>
            <a:r>
              <a:rPr lang="ru-RU" sz="2000" dirty="0" smtClean="0"/>
              <a:t>.</a:t>
            </a:r>
          </a:p>
          <a:p>
            <a:pPr marL="0" indent="0" algn="just">
              <a:buNone/>
            </a:pPr>
            <a:endParaRPr lang="ru-RU" sz="2000" dirty="0"/>
          </a:p>
          <a:p>
            <a:pPr algn="just">
              <a:buFont typeface="Courier New" panose="02070309020205020404" pitchFamily="49" charset="0"/>
              <a:buChar char="o"/>
            </a:pPr>
            <a:r>
              <a:rPr lang="ru-RU" sz="2000" dirty="0"/>
              <a:t>Потребно је </a:t>
            </a:r>
            <a:r>
              <a:rPr lang="ru-RU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формирати национални C</a:t>
            </a:r>
            <a:r>
              <a:rPr lang="x-none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ERT</a:t>
            </a:r>
            <a:r>
              <a:rPr lang="ru-RU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dirty="0"/>
              <a:t>(Computer </a:t>
            </a:r>
            <a:r>
              <a:rPr lang="en-US" sz="2000" dirty="0"/>
              <a:t>Emergency Response</a:t>
            </a:r>
            <a:r>
              <a:rPr lang="ru-RU" sz="2000" dirty="0"/>
              <a:t> Team), са циљем да превентивно делује и координира решавање рачунарско безбедносних инцидената на Интернету.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4491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z="2800" dirty="0" smtClean="0"/>
              <a:t>Значај информационе безбедности у РС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sz="2400" dirty="0" smtClean="0"/>
              <a:t>Развојем информационе безбедности у РС жели се постићи: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x-none" sz="2400" dirty="0" smtClean="0"/>
              <a:t>Поверење корисника у безбедно функционисање ИКТ система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x-none" sz="2400" dirty="0" smtClean="0"/>
              <a:t>Ширење свести о неопходности спровођења мера информационе безбедности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x-none" sz="2400" dirty="0" smtClean="0"/>
              <a:t>Заштита података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x-none" sz="2400" dirty="0" smtClean="0"/>
              <a:t>Заштита ИКТ система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x-none" sz="2400" dirty="0" smtClean="0"/>
              <a:t>Ефикасни механизми заштите и остваривање права у процесима електронског пословања и електронске размене података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819302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638"/>
            <a:ext cx="8991600" cy="1143000"/>
          </a:xfrm>
        </p:spPr>
        <p:txBody>
          <a:bodyPr/>
          <a:lstStyle/>
          <a:p>
            <a:r>
              <a:rPr lang="x-none" sz="2800" dirty="0" smtClean="0"/>
              <a:t>Нацрт закона о информационој безбедности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spcBef>
                <a:spcPts val="1000"/>
              </a:spcBef>
              <a:spcAft>
                <a:spcPts val="500"/>
              </a:spcAft>
            </a:pPr>
            <a:r>
              <a:rPr lang="x-none" sz="2400" dirty="0" smtClean="0"/>
              <a:t>Министарство трговине, туризма и телекомуникација је у марту 2015. године образовало </a:t>
            </a:r>
            <a:r>
              <a:rPr lang="x-none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Посебну радну групу </a:t>
            </a:r>
            <a:r>
              <a:rPr lang="x-none" sz="2400" dirty="0" smtClean="0"/>
              <a:t>за израду Нацрта закона о информационој безбедности.</a:t>
            </a:r>
          </a:p>
          <a:p>
            <a:pPr marL="0" indent="0" algn="just">
              <a:spcBef>
                <a:spcPts val="1000"/>
              </a:spcBef>
              <a:spcAft>
                <a:spcPts val="500"/>
              </a:spcAft>
              <a:buNone/>
            </a:pPr>
            <a:endParaRPr lang="x-none" sz="2400" dirty="0" smtClean="0"/>
          </a:p>
          <a:p>
            <a:pPr algn="just">
              <a:spcBef>
                <a:spcPts val="1000"/>
              </a:spcBef>
              <a:spcAft>
                <a:spcPts val="500"/>
              </a:spcAft>
            </a:pPr>
            <a:r>
              <a:rPr lang="x-none" sz="2400" dirty="0" smtClean="0"/>
              <a:t>Радну групу чине представници институција који обављају послове везане за информациону безбедност у РС </a:t>
            </a:r>
            <a:r>
              <a:rPr lang="x-none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(МТТТ, МУП, МО, БИА, МСП, Министарство правде, Министарство државне управе, УЗЗПРО, АМРЕС, Привредна комора)</a:t>
            </a:r>
          </a:p>
        </p:txBody>
      </p:sp>
    </p:spTree>
    <p:extLst>
      <p:ext uri="{BB962C8B-B14F-4D97-AF65-F5344CB8AC3E}">
        <p14:creationId xmlns:p14="http://schemas.microsoft.com/office/powerpoint/2010/main" val="13153539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z="2800" dirty="0" smtClean="0"/>
              <a:t>Јавна расправа и прибављање мишљења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z="2400" dirty="0" smtClean="0"/>
          </a:p>
          <a:p>
            <a:r>
              <a:rPr lang="ru-RU" sz="2400" dirty="0" smtClean="0"/>
              <a:t>У </a:t>
            </a:r>
            <a:r>
              <a:rPr lang="ru-RU" sz="2400" dirty="0"/>
              <a:t>периоду од 3. до 23. јула 2015. године спроведена </a:t>
            </a:r>
            <a:r>
              <a:rPr lang="ru-RU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јавна расправа</a:t>
            </a:r>
            <a:r>
              <a:rPr lang="ru-RU" sz="2400" dirty="0"/>
              <a:t> у којој су учествовали представници државних органа, академске заједнице, НВО, привреде и еминентни стручњаци у овој области</a:t>
            </a:r>
            <a:r>
              <a:rPr lang="ru-RU" sz="2400" dirty="0" smtClean="0"/>
              <a:t>. </a:t>
            </a:r>
          </a:p>
          <a:p>
            <a:pPr marL="0" indent="0">
              <a:buNone/>
            </a:pPr>
            <a:endParaRPr lang="ru-RU" sz="2400" dirty="0" smtClean="0"/>
          </a:p>
          <a:p>
            <a:r>
              <a:rPr lang="ru-RU" sz="2400" dirty="0" smtClean="0"/>
              <a:t>Нацрт </a:t>
            </a:r>
            <a:r>
              <a:rPr lang="ru-RU" sz="2400" dirty="0"/>
              <a:t>закона послат на мишљење </a:t>
            </a:r>
            <a:r>
              <a:rPr lang="ru-RU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државним органима</a:t>
            </a:r>
            <a:r>
              <a:rPr lang="ru-RU" sz="2400" dirty="0" smtClean="0"/>
              <a:t>, као и </a:t>
            </a:r>
            <a:r>
              <a:rPr lang="ru-RU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Европској комисији</a:t>
            </a:r>
            <a:r>
              <a:rPr lang="ru-RU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484218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z="2800" dirty="0" smtClean="0"/>
              <a:t>Надлежности институција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sz="2400" dirty="0" smtClean="0"/>
              <a:t>Нацрт закона садржи одредбе о надлежним институцијама у области информационе безбедности: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1692593"/>
              </p:ext>
            </p:extLst>
          </p:nvPr>
        </p:nvGraphicFramePr>
        <p:xfrm>
          <a:off x="838200" y="2895600"/>
          <a:ext cx="7924800" cy="2296159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3962400"/>
                <a:gridCol w="3962400"/>
              </a:tblGrid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x-none" sz="1800" b="0" dirty="0" smtClean="0">
                          <a:solidFill>
                            <a:schemeClr val="tx1"/>
                          </a:solidFill>
                        </a:rPr>
                        <a:t>Надлежни</a:t>
                      </a:r>
                      <a:r>
                        <a:rPr lang="x-none" sz="1800" b="0" baseline="0" dirty="0" smtClean="0">
                          <a:solidFill>
                            <a:schemeClr val="tx1"/>
                          </a:solidFill>
                        </a:rPr>
                        <a:t> орган </a:t>
                      </a:r>
                      <a:r>
                        <a:rPr lang="x-none" sz="1800" b="0" dirty="0" smtClean="0">
                          <a:solidFill>
                            <a:schemeClr val="tx1"/>
                          </a:solidFill>
                        </a:rPr>
                        <a:t>за безбедност ИКТ система у РС</a:t>
                      </a:r>
                      <a:endParaRPr lang="x-none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x-none" sz="1800" b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Министарство трговине, туризма и телекомуникација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x-none" sz="1800" dirty="0" smtClean="0"/>
                        <a:t>Национални ЦЕРТ </a:t>
                      </a:r>
                      <a:endParaRPr lang="x-none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x-none" sz="180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РАТЕЛ</a:t>
                      </a:r>
                      <a:endParaRPr lang="x-none" sz="1800" b="0" dirty="0" smtClean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x-none" sz="1800" dirty="0" smtClean="0"/>
                        <a:t>ЦЕРТ републичких органа </a:t>
                      </a:r>
                      <a:endParaRPr lang="x-none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x-none" sz="180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УЗЗПРО</a:t>
                      </a:r>
                      <a:endParaRPr lang="x-none" sz="1800" b="0" dirty="0" smtClean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x-none" sz="1800" dirty="0" smtClean="0"/>
                        <a:t>Орган надлежан за криптобезбедност и заштиту од КЕМЗ </a:t>
                      </a:r>
                      <a:endParaRPr lang="x-none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x-none" sz="180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Министарство одбране</a:t>
                      </a:r>
                      <a:endParaRPr lang="x-none" sz="1800" b="0" dirty="0" smtClean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5740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z="2800" dirty="0" smtClean="0"/>
              <a:t>Тело за координацију послова информационе безбедности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x-none" sz="2400" dirty="0" smtClean="0"/>
              <a:t>Предвиђено је да Влада оснује </a:t>
            </a:r>
            <a:r>
              <a:rPr lang="x-none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Тело за координацију</a:t>
            </a:r>
            <a:r>
              <a:rPr lang="x-none" sz="2400" dirty="0" smtClean="0"/>
              <a:t> </a:t>
            </a:r>
            <a:r>
              <a:rPr lang="x-none" sz="2400" dirty="0"/>
              <a:t>у чији састав улазе представници министарства надлежних за послове информационог друштва, одбране, унутрашњих послова, спољних послова, правде, представници служби безбедности, Канцеларије Савета за националну безбедност и заштиту тајних података, Генералног секретаријата Владе, Управе за заједничке послове републичких органа и Националног </a:t>
            </a:r>
            <a:r>
              <a:rPr lang="x-none" sz="2400" dirty="0" smtClean="0"/>
              <a:t>ЦЕРТ-а</a:t>
            </a:r>
          </a:p>
          <a:p>
            <a:pPr algn="just"/>
            <a:r>
              <a:rPr lang="x-none" sz="2400" dirty="0" smtClean="0"/>
              <a:t>У стручне радне групе Тела за координацију укључују се </a:t>
            </a:r>
            <a:r>
              <a:rPr lang="ru-RU" sz="2400" dirty="0"/>
              <a:t>и представници других органа јавне власти, привреде, академске заједнице и невладиног сектора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72249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z="2800" dirty="0" smtClean="0"/>
              <a:t>ИКТ системи од посебног значаја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x-none" sz="2400" dirty="0" smtClean="0"/>
              <a:t>ИКТ системи од посебног значајa су они који се користе: </a:t>
            </a:r>
          </a:p>
          <a:p>
            <a:pPr marL="514350" indent="-514350">
              <a:buAutoNum type="arabicParenR"/>
            </a:pPr>
            <a:r>
              <a:rPr lang="x-none" sz="2000" dirty="0" smtClean="0"/>
              <a:t>у обављању послова </a:t>
            </a:r>
            <a:r>
              <a:rPr lang="x-none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 органима јавне власти</a:t>
            </a:r>
          </a:p>
          <a:p>
            <a:pPr marL="514350" indent="-514350">
              <a:buNone/>
            </a:pPr>
            <a:r>
              <a:rPr lang="x-none" sz="2000" dirty="0" smtClean="0"/>
              <a:t>2)     за обраду </a:t>
            </a:r>
            <a:r>
              <a:rPr lang="ru-RU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нарочито осетљивих података о личности у смислу закона    којим се уређује заштита података о о личности</a:t>
            </a:r>
          </a:p>
          <a:p>
            <a:pPr marL="514350" indent="-514350">
              <a:buAutoNum type="arabicParenR" startAt="3"/>
            </a:pPr>
            <a:r>
              <a:rPr lang="x-none" sz="2000" dirty="0" smtClean="0"/>
              <a:t>у обављању </a:t>
            </a:r>
            <a:r>
              <a:rPr lang="x-none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делатности од општег интереса </a:t>
            </a:r>
            <a:r>
              <a:rPr lang="x-none" sz="2000" dirty="0" smtClean="0"/>
              <a:t>(енергетика, саобраћај, електронске комуникације, нуклеарни објекти, финансијске институције, здравствена заштита, пружање услуга информационог друштва уколико се тим услугама омогућавају друге услуге информационог друштва и друге делатности наведене у члану 8. став 1. тачка 3. закона)</a:t>
            </a:r>
            <a:endParaRPr lang="x-none" sz="2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42925" indent="-542925">
              <a:buFont typeface="Arial" panose="020B0604020202020204" pitchFamily="34" charset="0"/>
              <a:buChar char="•"/>
            </a:pPr>
            <a:r>
              <a:rPr lang="x-none" sz="2000" dirty="0" smtClean="0"/>
              <a:t>Влада уредбом ближе уређује листу послова и делатности од        општег интереса у којима се користе ИКТ системи од посебног значаја  </a:t>
            </a:r>
          </a:p>
          <a:p>
            <a:pPr marL="514350" indent="-514350">
              <a:buAutoNum type="arabi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5472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3761</TotalTime>
  <Words>904</Words>
  <Application>Microsoft Macintosh PowerPoint</Application>
  <PresentationFormat>On-screen Show (4:3)</PresentationFormat>
  <Paragraphs>107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Нацрт закона о информационој безбедности  </vt:lpstr>
      <vt:lpstr>Стратегија  развоја информационог друштва у РС  до 2020. године</vt:lpstr>
      <vt:lpstr>Унапређење  правног и институционалног оквира  за информациону безбедност</vt:lpstr>
      <vt:lpstr>Значај информационе безбедности у РС</vt:lpstr>
      <vt:lpstr>Нацрт закона о информационој безбедности</vt:lpstr>
      <vt:lpstr>Јавна расправа и прибављање мишљења</vt:lpstr>
      <vt:lpstr>Надлежности институција</vt:lpstr>
      <vt:lpstr>Тело за координацију послова информационе безбедности</vt:lpstr>
      <vt:lpstr>ИКТ системи од посебног значаја</vt:lpstr>
      <vt:lpstr>Безбедносне мере у ИКТ системима у РС</vt:lpstr>
      <vt:lpstr>Надлежни орган  за безбедност ИКТ система у РС</vt:lpstr>
      <vt:lpstr>Послови Надлежног органа за безбедност  ИКТ система у РС</vt:lpstr>
      <vt:lpstr>Национални центар  за превенцију безбедносних ризика у ИКТ системима Национални ЦЕРТ</vt:lpstr>
      <vt:lpstr>ЦЕРТ републичких органа и  посебни ЦЕРТ-ови</vt:lpstr>
      <vt:lpstr>Криптобезбедност и заштита од КЕМЗ</vt:lpstr>
      <vt:lpstr> Београд 10.септембар 2015. 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smajstorovic</dc:creator>
  <cp:lastModifiedBy>Sava Savić</cp:lastModifiedBy>
  <cp:revision>256</cp:revision>
  <cp:lastPrinted>2014-06-24T06:54:08Z</cp:lastPrinted>
  <dcterms:created xsi:type="dcterms:W3CDTF">2013-10-07T14:35:25Z</dcterms:created>
  <dcterms:modified xsi:type="dcterms:W3CDTF">2015-09-09T08:22:29Z</dcterms:modified>
</cp:coreProperties>
</file>